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4" r:id="rId4"/>
    <p:sldId id="296" r:id="rId5"/>
    <p:sldId id="297" r:id="rId6"/>
    <p:sldId id="303" r:id="rId7"/>
    <p:sldId id="299" r:id="rId8"/>
    <p:sldId id="301" r:id="rId9"/>
    <p:sldId id="302" r:id="rId10"/>
    <p:sldId id="300" r:id="rId11"/>
    <p:sldId id="298" r:id="rId12"/>
    <p:sldId id="282" r:id="rId13"/>
    <p:sldId id="287" r:id="rId14"/>
    <p:sldId id="289" r:id="rId15"/>
    <p:sldId id="304" r:id="rId16"/>
    <p:sldId id="290" r:id="rId17"/>
    <p:sldId id="292" r:id="rId18"/>
    <p:sldId id="293" r:id="rId19"/>
    <p:sldId id="291" r:id="rId20"/>
    <p:sldId id="288" r:id="rId21"/>
    <p:sldId id="273" r:id="rId22"/>
    <p:sldId id="274" r:id="rId23"/>
    <p:sldId id="275" r:id="rId24"/>
    <p:sldId id="281" r:id="rId25"/>
    <p:sldId id="276" r:id="rId26"/>
    <p:sldId id="279" r:id="rId27"/>
    <p:sldId id="280" r:id="rId28"/>
    <p:sldId id="305" r:id="rId29"/>
    <p:sldId id="277" r:id="rId30"/>
    <p:sldId id="295" r:id="rId31"/>
    <p:sldId id="259" r:id="rId32"/>
    <p:sldId id="260" r:id="rId33"/>
    <p:sldId id="272" r:id="rId34"/>
    <p:sldId id="261" r:id="rId35"/>
    <p:sldId id="267" r:id="rId36"/>
    <p:sldId id="286" r:id="rId37"/>
    <p:sldId id="268" r:id="rId38"/>
    <p:sldId id="263" r:id="rId39"/>
    <p:sldId id="262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Constantia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Constantia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Constantia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Constant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EDE9E-1D02-4ACE-ACB4-4F9391C114E3}" type="datetimeFigureOut">
              <a:rPr lang="en-US"/>
              <a:pPr>
                <a:defRPr/>
              </a:pPr>
              <a:t>9/14/16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3C036-57A5-4411-9A98-606A634725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65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E0DDA-C468-45D6-82F5-6EE7094F79D5}" type="datetimeFigureOut">
              <a:rPr lang="en-US"/>
              <a:pPr>
                <a:defRPr/>
              </a:pPr>
              <a:t>9/14/16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11096-9636-4EC3-B667-259DB34B45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5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B14E1-39B3-494F-BCF0-8E755EA14F97}" type="datetimeFigureOut">
              <a:rPr lang="en-US"/>
              <a:pPr>
                <a:defRPr/>
              </a:pPr>
              <a:t>9/14/16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62849-549E-433B-8BDE-5D80C6121F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5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1ECED-20A8-4E18-8651-F2A8C60678C1}" type="datetimeFigureOut">
              <a:rPr lang="en-US"/>
              <a:pPr>
                <a:defRPr/>
              </a:pPr>
              <a:t>9/14/16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617A2-B4EC-4321-B8B6-9607681EA9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96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991C6-A8CD-49B8-9322-B7B18CCFF2DB}" type="datetimeFigureOut">
              <a:rPr lang="en-US"/>
              <a:pPr>
                <a:defRPr/>
              </a:pPr>
              <a:t>9/14/16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65D44-3717-4467-8DC7-270112A2AA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89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4B702-87BB-45BB-A7DD-A05C916F0714}" type="datetimeFigureOut">
              <a:rPr lang="en-US"/>
              <a:pPr>
                <a:defRPr/>
              </a:pPr>
              <a:t>9/14/16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7785C-DDE5-469D-B649-32F1CA6071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12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30522-E2EF-4765-A52E-2FB6277FE90D}" type="datetimeFigureOut">
              <a:rPr lang="en-US"/>
              <a:pPr>
                <a:defRPr/>
              </a:pPr>
              <a:t>9/14/16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0CBAD-9CE3-438C-AECA-C19CFF5D9A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8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12AFE-70D8-4E29-9A66-E113110C6F28}" type="datetimeFigureOut">
              <a:rPr lang="en-US"/>
              <a:pPr>
                <a:defRPr/>
              </a:pPr>
              <a:t>9/14/16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AFF05-EFC6-4592-8C0D-45991713CD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9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DD202-4579-457B-91FD-6DA20DC384E2}" type="datetimeFigureOut">
              <a:rPr lang="en-US"/>
              <a:pPr>
                <a:defRPr/>
              </a:pPr>
              <a:t>9/14/16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E5F3C-72B5-42A0-A754-6CF4B97EF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7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5A8CF-E7E2-4731-A849-A445B78E920B}" type="datetimeFigureOut">
              <a:rPr lang="en-US"/>
              <a:pPr>
                <a:defRPr/>
              </a:pPr>
              <a:t>9/14/16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AE20-FF43-4319-B165-251F87FBF7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8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9D7351-8C04-453E-8CBA-8A82A580ACA0}" type="datetimeFigureOut">
              <a:rPr lang="en-US"/>
              <a:pPr>
                <a:defRPr/>
              </a:pPr>
              <a:t>9/14/16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3B1C1C-8912-40F9-8737-4F0F7B4579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20" r:id="rId3"/>
    <p:sldLayoutId id="2147483717" r:id="rId4"/>
    <p:sldLayoutId id="2147483716" r:id="rId5"/>
    <p:sldLayoutId id="2147483715" r:id="rId6"/>
    <p:sldLayoutId id="2147483714" r:id="rId7"/>
    <p:sldLayoutId id="2147483713" r:id="rId8"/>
    <p:sldLayoutId id="2147483712" r:id="rId9"/>
    <p:sldLayoutId id="2147483711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3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png"/><Relationship Id="rId5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Relationship Id="rId3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eg"/><Relationship Id="rId3" Type="http://schemas.openxmlformats.org/officeDocument/2006/relationships/image" Target="../media/image6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3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38200" y="990600"/>
            <a:ext cx="7239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Century Schoolbook" pitchFamily="18" charset="0"/>
              </a:rPr>
              <a:t>TEXAS</a:t>
            </a:r>
            <a:r>
              <a:rPr lang="en-US" sz="6000" b="1">
                <a:latin typeface="Century Schoolbook" pitchFamily="18" charset="0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Century Schoolbook" pitchFamily="18" charset="0"/>
              </a:rPr>
              <a:t>REGIONS</a:t>
            </a:r>
          </a:p>
        </p:txBody>
      </p:sp>
      <p:pic>
        <p:nvPicPr>
          <p:cNvPr id="13319" name="Picture 7" descr="MC90043742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4038600" cy="401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4343400" cy="590550"/>
          </a:xfrm>
        </p:spPr>
        <p:txBody>
          <a:bodyPr/>
          <a:lstStyle/>
          <a:p>
            <a:r>
              <a:rPr lang="en-US" sz="4600" smtClean="0"/>
              <a:t>Economics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51038"/>
          </a:xfrm>
        </p:spPr>
        <p:txBody>
          <a:bodyPr/>
          <a:lstStyle/>
          <a:p>
            <a:r>
              <a:rPr lang="en-US" smtClean="0"/>
              <a:t>Ranching - cattle, sheep, goat </a:t>
            </a:r>
          </a:p>
          <a:p>
            <a:r>
              <a:rPr lang="en-US" smtClean="0"/>
              <a:t>Farming - cotton, fruits, vegetables, cantaloupes (irrigation in El Paso and Pecos River Valley) </a:t>
            </a:r>
          </a:p>
          <a:p>
            <a:r>
              <a:rPr lang="en-US" smtClean="0"/>
              <a:t>Oil and gas - part of Permian Basin </a:t>
            </a:r>
          </a:p>
          <a:p>
            <a:endParaRPr lang="en-US" smtClean="0"/>
          </a:p>
        </p:txBody>
      </p:sp>
      <p:pic>
        <p:nvPicPr>
          <p:cNvPr id="56327" name="Picture 7" descr="cattle ra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586038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8" name="Picture 8" descr="cantalou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2819400" cy="188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9" name="Picture 9" descr="cot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0" name="Picture 10" descr="Oil_we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7686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3962400" cy="666750"/>
          </a:xfrm>
        </p:spPr>
        <p:txBody>
          <a:bodyPr/>
          <a:lstStyle/>
          <a:p>
            <a:r>
              <a:rPr lang="en-US" sz="4600" smtClean="0"/>
              <a:t>Cities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3627438"/>
          </a:xfrm>
        </p:spPr>
        <p:txBody>
          <a:bodyPr/>
          <a:lstStyle/>
          <a:p>
            <a:r>
              <a:rPr lang="en-US" sz="3600" smtClean="0"/>
              <a:t>El Paso </a:t>
            </a:r>
          </a:p>
          <a:p>
            <a:r>
              <a:rPr lang="en-US" sz="3600" smtClean="0"/>
              <a:t>Fort Stockton</a:t>
            </a:r>
          </a:p>
          <a:p>
            <a:r>
              <a:rPr lang="en-US" sz="3600" smtClean="0"/>
              <a:t>Pecos </a:t>
            </a:r>
          </a:p>
          <a:p>
            <a:r>
              <a:rPr lang="en-US" sz="3600" smtClean="0"/>
              <a:t>Presidio </a:t>
            </a:r>
          </a:p>
          <a:p>
            <a:r>
              <a:rPr lang="en-US" sz="3600" smtClean="0"/>
              <a:t>Van Horn</a:t>
            </a:r>
          </a:p>
          <a:p>
            <a:endParaRPr lang="en-US" smtClean="0"/>
          </a:p>
        </p:txBody>
      </p:sp>
      <p:pic>
        <p:nvPicPr>
          <p:cNvPr id="54277" name="Picture 5" descr="El Pa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45339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 descr="Fort Stock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4483100" cy="289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smtClean="0">
                <a:solidFill>
                  <a:srgbClr val="FF0000"/>
                </a:solidFill>
              </a:rPr>
              <a:t>STOP…………….</a:t>
            </a:r>
            <a:endParaRPr lang="en-US" sz="8800" smtClean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/>
              <a:t>Our next region we will look at is…..</a:t>
            </a:r>
          </a:p>
          <a:p>
            <a:pPr>
              <a:buFont typeface="Wingdings 2" pitchFamily="18" charset="2"/>
              <a:buNone/>
            </a:pPr>
            <a:r>
              <a:rPr lang="en-US" sz="3600" smtClean="0"/>
              <a:t>			High Plains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800" dirty="0" smtClean="0"/>
              <a:t>High Plains “aka” Great Plains</a:t>
            </a:r>
            <a:endParaRPr lang="en-US" sz="8800" dirty="0"/>
          </a:p>
        </p:txBody>
      </p:sp>
      <p:pic>
        <p:nvPicPr>
          <p:cNvPr id="43011" name="Picture 3" descr="ph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14750"/>
            <a:ext cx="31242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Location of High Plains	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/>
              <a:t>Northeast Texas</a:t>
            </a:r>
          </a:p>
          <a:p>
            <a:r>
              <a:rPr lang="en-US" sz="3200" smtClean="0"/>
              <a:t>Colorado and Red Rivers are the borders.</a:t>
            </a:r>
          </a:p>
          <a:p>
            <a:endParaRPr lang="en-US" sz="3200" smtClean="0"/>
          </a:p>
          <a:p>
            <a:pPr algn="ctr"/>
            <a:endParaRPr lang="en-US" sz="1800" smtClean="0">
              <a:latin typeface="Haettenschweiler" pitchFamily="34" charset="0"/>
            </a:endParaRPr>
          </a:p>
        </p:txBody>
      </p:sp>
      <p:pic>
        <p:nvPicPr>
          <p:cNvPr id="45060" name="Picture 4" descr="high pl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r>
              <a:rPr lang="en-US" sz="4600" b="1" smtClean="0"/>
              <a:t>Landforms/Geographic Features</a:t>
            </a:r>
            <a:r>
              <a:rPr lang="en-US" sz="4600" smtClean="0"/>
              <a:t>	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229600" cy="4389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Caprock Escarpment</a:t>
            </a:r>
          </a:p>
          <a:p>
            <a:pPr>
              <a:lnSpc>
                <a:spcPct val="90000"/>
              </a:lnSpc>
            </a:pPr>
            <a:r>
              <a:rPr lang="en-US" smtClean="0"/>
              <a:t>Edwards Plateau</a:t>
            </a:r>
          </a:p>
          <a:p>
            <a:pPr>
              <a:lnSpc>
                <a:spcPct val="90000"/>
              </a:lnSpc>
            </a:pPr>
            <a:r>
              <a:rPr lang="en-US" smtClean="0"/>
              <a:t>Stockton Plateau</a:t>
            </a:r>
          </a:p>
          <a:p>
            <a:pPr>
              <a:lnSpc>
                <a:spcPct val="90000"/>
              </a:lnSpc>
            </a:pPr>
            <a:r>
              <a:rPr lang="en-US" smtClean="0"/>
              <a:t>Palo Duro Canyon</a:t>
            </a:r>
          </a:p>
          <a:p>
            <a:pPr>
              <a:lnSpc>
                <a:spcPct val="90000"/>
              </a:lnSpc>
            </a:pPr>
            <a:r>
              <a:rPr lang="en-US" smtClean="0"/>
              <a:t>Rolling grassy lands </a:t>
            </a:r>
          </a:p>
          <a:p>
            <a:pPr>
              <a:lnSpc>
                <a:spcPct val="90000"/>
              </a:lnSpc>
            </a:pPr>
            <a:r>
              <a:rPr lang="en-US" smtClean="0"/>
              <a:t>Thick grasses </a:t>
            </a:r>
          </a:p>
          <a:p>
            <a:pPr>
              <a:lnSpc>
                <a:spcPct val="90000"/>
              </a:lnSpc>
            </a:pPr>
            <a:r>
              <a:rPr lang="en-US" smtClean="0"/>
              <a:t>Cross Timbers area </a:t>
            </a:r>
          </a:p>
          <a:p>
            <a:pPr>
              <a:lnSpc>
                <a:spcPct val="90000"/>
              </a:lnSpc>
            </a:pPr>
            <a:r>
              <a:rPr lang="en-US" smtClean="0"/>
              <a:t>Limestone rock </a:t>
            </a:r>
          </a:p>
          <a:p>
            <a:pPr>
              <a:lnSpc>
                <a:spcPct val="90000"/>
              </a:lnSpc>
            </a:pPr>
            <a:r>
              <a:rPr lang="en-US" smtClean="0"/>
              <a:t>Numerous rivers</a:t>
            </a:r>
          </a:p>
          <a:p>
            <a:pPr>
              <a:lnSpc>
                <a:spcPct val="90000"/>
              </a:lnSpc>
            </a:pPr>
            <a:r>
              <a:rPr lang="en-US" smtClean="0"/>
              <a:t>Elevation 1,640 feet – 4,920 feet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  <p:pic>
        <p:nvPicPr>
          <p:cNvPr id="66564" name="Picture 4" descr="Palo Duro Cany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1524000"/>
            <a:ext cx="346868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2971800" cy="819150"/>
          </a:xfrm>
        </p:spPr>
        <p:txBody>
          <a:bodyPr/>
          <a:lstStyle/>
          <a:p>
            <a:r>
              <a:rPr lang="en-US" smtClean="0"/>
              <a:t>Climate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5257800" cy="4084637"/>
          </a:xfrm>
        </p:spPr>
        <p:txBody>
          <a:bodyPr/>
          <a:lstStyle/>
          <a:p>
            <a:r>
              <a:rPr lang="en-US" sz="3200" smtClean="0"/>
              <a:t>Coolest temperatures in Texas</a:t>
            </a:r>
          </a:p>
          <a:p>
            <a:r>
              <a:rPr lang="en-US" sz="3200" smtClean="0"/>
              <a:t>12 – 36 inches of rain per year</a:t>
            </a:r>
          </a:p>
          <a:p>
            <a:r>
              <a:rPr lang="en-US" sz="3200" smtClean="0"/>
              <a:t>Tornadoes</a:t>
            </a:r>
          </a:p>
          <a:p>
            <a:r>
              <a:rPr lang="en-US" sz="3200" smtClean="0"/>
              <a:t>Dry air </a:t>
            </a:r>
          </a:p>
          <a:p>
            <a:endParaRPr lang="en-US" sz="3200" smtClean="0"/>
          </a:p>
        </p:txBody>
      </p:sp>
      <p:pic>
        <p:nvPicPr>
          <p:cNvPr id="46083" name="Picture 2" descr="C:\Documents and Settings\jkeese\Local Settings\Temporary Internet Files\Content.IE5\6NEXF8CX\MPj0407568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264001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2133600" cy="742950"/>
          </a:xfrm>
        </p:spPr>
        <p:txBody>
          <a:bodyPr/>
          <a:lstStyle/>
          <a:p>
            <a:r>
              <a:rPr lang="en-US" sz="4600" smtClean="0"/>
              <a:t>Plants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038600"/>
          </a:xfrm>
        </p:spPr>
        <p:txBody>
          <a:bodyPr/>
          <a:lstStyle/>
          <a:p>
            <a:r>
              <a:rPr lang="en-US" smtClean="0"/>
              <a:t>Grass</a:t>
            </a:r>
          </a:p>
          <a:p>
            <a:r>
              <a:rPr lang="en-US" smtClean="0"/>
              <a:t>Cotton </a:t>
            </a:r>
          </a:p>
          <a:p>
            <a:r>
              <a:rPr lang="en-US" smtClean="0"/>
              <a:t>Wheat</a:t>
            </a:r>
          </a:p>
          <a:p>
            <a:r>
              <a:rPr lang="en-US" smtClean="0"/>
              <a:t>Wildflowers</a:t>
            </a:r>
          </a:p>
          <a:p>
            <a:r>
              <a:rPr lang="en-US" smtClean="0"/>
              <a:t>Prickly pear</a:t>
            </a:r>
          </a:p>
          <a:p>
            <a:r>
              <a:rPr lang="en-US" smtClean="0"/>
              <a:t>Yucca</a:t>
            </a:r>
          </a:p>
          <a:p>
            <a:r>
              <a:rPr lang="en-US" smtClean="0"/>
              <a:t>Indian Paintbrush</a:t>
            </a:r>
          </a:p>
          <a:p>
            <a:r>
              <a:rPr lang="en-US" smtClean="0"/>
              <a:t>Cedar Trees</a:t>
            </a:r>
          </a:p>
          <a:p>
            <a:endParaRPr lang="en-US" smtClean="0"/>
          </a:p>
        </p:txBody>
      </p:sp>
      <p:pic>
        <p:nvPicPr>
          <p:cNvPr id="48131" name="Picture 3" descr="ss_SIP8752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171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ss_SIP9222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ss_CTH60146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2171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lebanon-cedar-tr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0400"/>
            <a:ext cx="2362200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smtClean="0"/>
              <a:t>Animals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389438"/>
          </a:xfrm>
        </p:spPr>
        <p:txBody>
          <a:bodyPr/>
          <a:lstStyle/>
          <a:p>
            <a:r>
              <a:rPr lang="en-US" smtClean="0"/>
              <a:t>Mountain Lion</a:t>
            </a:r>
          </a:p>
          <a:p>
            <a:r>
              <a:rPr lang="en-US" smtClean="0"/>
              <a:t>Roadrunner</a:t>
            </a:r>
          </a:p>
          <a:p>
            <a:r>
              <a:rPr lang="en-US" smtClean="0"/>
              <a:t>Prairie Dog</a:t>
            </a:r>
          </a:p>
          <a:p>
            <a:r>
              <a:rPr lang="en-US" smtClean="0"/>
              <a:t>Jackrabbit</a:t>
            </a:r>
          </a:p>
          <a:p>
            <a:r>
              <a:rPr lang="en-US" smtClean="0"/>
              <a:t>Burrowing Owl</a:t>
            </a:r>
          </a:p>
          <a:p>
            <a:r>
              <a:rPr lang="en-US" smtClean="0"/>
              <a:t>Pronghorn</a:t>
            </a:r>
          </a:p>
          <a:p>
            <a:r>
              <a:rPr lang="en-US" smtClean="0"/>
              <a:t>Snakes</a:t>
            </a:r>
          </a:p>
          <a:p>
            <a:r>
              <a:rPr lang="en-US" smtClean="0"/>
              <a:t>Armadillo</a:t>
            </a:r>
          </a:p>
          <a:p>
            <a:r>
              <a:rPr lang="en-US" smtClean="0"/>
              <a:t>Coyote</a:t>
            </a:r>
          </a:p>
        </p:txBody>
      </p:sp>
      <p:pic>
        <p:nvPicPr>
          <p:cNvPr id="49155" name="Picture 3" descr="dsc_7644_antelope_looking4x6_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85800"/>
            <a:ext cx="42672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large-prairie-dog-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68725"/>
            <a:ext cx="4395788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3124200" cy="666750"/>
          </a:xfrm>
        </p:spPr>
        <p:txBody>
          <a:bodyPr/>
          <a:lstStyle/>
          <a:p>
            <a:r>
              <a:rPr lang="en-US" sz="4600" smtClean="0"/>
              <a:t>Economics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6858000" cy="2484438"/>
          </a:xfrm>
        </p:spPr>
        <p:txBody>
          <a:bodyPr/>
          <a:lstStyle/>
          <a:p>
            <a:r>
              <a:rPr lang="en-US" sz="3200" smtClean="0"/>
              <a:t>Ranching - cattle, angora goats (mohair) </a:t>
            </a:r>
          </a:p>
          <a:p>
            <a:r>
              <a:rPr lang="en-US" sz="3200" smtClean="0"/>
              <a:t>Farming – cotton, fruits, vegetables, watermelons, oats </a:t>
            </a:r>
          </a:p>
          <a:p>
            <a:r>
              <a:rPr lang="en-US" sz="3200" smtClean="0"/>
              <a:t>Oil and gas </a:t>
            </a:r>
          </a:p>
          <a:p>
            <a:endParaRPr lang="en-US" sz="3200" smtClean="0"/>
          </a:p>
        </p:txBody>
      </p:sp>
      <p:pic>
        <p:nvPicPr>
          <p:cNvPr id="47111" name="Picture 7" descr="Angora-goats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2400"/>
            <a:ext cx="3581400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Harvesting g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smtClean="0"/>
              <a:t>What are the Regions of Texas?</a:t>
            </a:r>
          </a:p>
        </p:txBody>
      </p:sp>
      <p:pic>
        <p:nvPicPr>
          <p:cNvPr id="15362" name="Content Placeholder 7" descr="txmap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905000"/>
            <a:ext cx="4648200" cy="42354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Plains Cities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2667000" cy="2636837"/>
          </a:xfrm>
        </p:spPr>
        <p:txBody>
          <a:bodyPr/>
          <a:lstStyle/>
          <a:p>
            <a:r>
              <a:rPr lang="en-US" sz="3200" smtClean="0"/>
              <a:t>Amarillo</a:t>
            </a:r>
          </a:p>
          <a:p>
            <a:r>
              <a:rPr lang="en-US" sz="3200" smtClean="0"/>
              <a:t>Lubbock</a:t>
            </a:r>
          </a:p>
          <a:p>
            <a:r>
              <a:rPr lang="en-US" sz="3200" smtClean="0"/>
              <a:t>Midland</a:t>
            </a:r>
          </a:p>
          <a:p>
            <a:r>
              <a:rPr lang="en-US" sz="3200" smtClean="0"/>
              <a:t>Odessa</a:t>
            </a:r>
          </a:p>
        </p:txBody>
      </p:sp>
      <p:pic>
        <p:nvPicPr>
          <p:cNvPr id="44038" name="Picture 6" descr="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48150"/>
            <a:ext cx="5638800" cy="22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7" descr="Mid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3962400" cy="31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smtClean="0">
                <a:solidFill>
                  <a:srgbClr val="FF0000"/>
                </a:solidFill>
              </a:rPr>
              <a:t>STOP…………….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Our next region we will look at is…..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	CENTRAL PLAINS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30723" name="Picture 3" descr="Central_Texas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28575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143000"/>
          </a:xfrm>
        </p:spPr>
        <p:txBody>
          <a:bodyPr/>
          <a:lstStyle/>
          <a:p>
            <a:r>
              <a:rPr lang="en-US" sz="5400" smtClean="0"/>
              <a:t>Central Plains</a:t>
            </a:r>
          </a:p>
        </p:txBody>
      </p:sp>
      <p:pic>
        <p:nvPicPr>
          <p:cNvPr id="31748" name="Picture 4" descr="Central Pl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2952750"/>
            <a:ext cx="3190875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Location of Central Plains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2484437"/>
          </a:xfrm>
        </p:spPr>
        <p:txBody>
          <a:bodyPr/>
          <a:lstStyle/>
          <a:p>
            <a:r>
              <a:rPr lang="en-US" smtClean="0"/>
              <a:t>Bordered on the north by the Red River</a:t>
            </a:r>
          </a:p>
          <a:p>
            <a:r>
              <a:rPr lang="en-US" smtClean="0"/>
              <a:t>Bordered on the west by the Caprock Escarpment</a:t>
            </a:r>
          </a:p>
          <a:p>
            <a:pPr>
              <a:buFont typeface="Wingdings 2" pitchFamily="18" charset="2"/>
              <a:buChar char=""/>
            </a:pPr>
            <a:r>
              <a:rPr lang="en-US" smtClean="0"/>
              <a:t>The Colorado River runs through the southern edge of the Central Plains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</a:t>
            </a:r>
          </a:p>
        </p:txBody>
      </p:sp>
      <p:pic>
        <p:nvPicPr>
          <p:cNvPr id="32773" name="Picture 5" descr="Central Pl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89413"/>
            <a:ext cx="2438400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Landforms of Central Plains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37338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Caprock Escarpment</a:t>
            </a:r>
          </a:p>
          <a:p>
            <a:r>
              <a:rPr lang="en-US" smtClean="0"/>
              <a:t>Red River</a:t>
            </a:r>
          </a:p>
          <a:p>
            <a:r>
              <a:rPr lang="en-US" smtClean="0"/>
              <a:t>Brazos River</a:t>
            </a:r>
          </a:p>
          <a:p>
            <a:r>
              <a:rPr lang="en-US" smtClean="0"/>
              <a:t>Colorado River</a:t>
            </a:r>
            <a:endParaRPr lang="en-US" sz="4800" smtClean="0"/>
          </a:p>
        </p:txBody>
      </p:sp>
      <p:pic>
        <p:nvPicPr>
          <p:cNvPr id="40964" name="Picture 4" descr="central plai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33600"/>
            <a:ext cx="4389438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2438400" cy="742950"/>
          </a:xfrm>
        </p:spPr>
        <p:txBody>
          <a:bodyPr/>
          <a:lstStyle/>
          <a:p>
            <a:r>
              <a:rPr lang="en-US" sz="4600" smtClean="0"/>
              <a:t>Climate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85800" y="1981200"/>
            <a:ext cx="54864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33CCFF"/>
              </a:buClr>
              <a:buSzPct val="120000"/>
              <a:buFontTx/>
              <a:buChar char="•"/>
            </a:pPr>
            <a:r>
              <a:rPr lang="en-US"/>
              <a:t>12 – 36 inches of rain per year</a:t>
            </a:r>
          </a:p>
          <a:p>
            <a:pPr>
              <a:buClr>
                <a:srgbClr val="33CCFF"/>
              </a:buClr>
              <a:buSzPct val="120000"/>
            </a:pPr>
            <a:endParaRPr lang="en-US"/>
          </a:p>
          <a:p>
            <a:pPr>
              <a:buClr>
                <a:srgbClr val="33CCFF"/>
              </a:buClr>
              <a:buSzPct val="120000"/>
              <a:buFontTx/>
              <a:buChar char="•"/>
            </a:pPr>
            <a:r>
              <a:rPr lang="en-US"/>
              <a:t>Tornadoes</a:t>
            </a:r>
          </a:p>
          <a:p>
            <a:pPr>
              <a:buClr>
                <a:srgbClr val="33CCFF"/>
              </a:buClr>
              <a:buSzPct val="120000"/>
            </a:pPr>
            <a:endParaRPr lang="en-US"/>
          </a:p>
          <a:p>
            <a:pPr>
              <a:buClr>
                <a:srgbClr val="33CCFF"/>
              </a:buClr>
              <a:buSzPct val="120000"/>
              <a:buFontTx/>
              <a:buChar char="•"/>
            </a:pPr>
            <a:r>
              <a:rPr lang="en-US"/>
              <a:t>Dry air </a:t>
            </a:r>
          </a:p>
        </p:txBody>
      </p:sp>
      <p:pic>
        <p:nvPicPr>
          <p:cNvPr id="33799" name="Picture 7" descr="Approaching-St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22575"/>
            <a:ext cx="5562600" cy="37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2209800" cy="819150"/>
          </a:xfrm>
        </p:spPr>
        <p:txBody>
          <a:bodyPr/>
          <a:lstStyle/>
          <a:p>
            <a:r>
              <a:rPr lang="en-US" smtClean="0"/>
              <a:t>Plants</a:t>
            </a:r>
          </a:p>
        </p:txBody>
      </p:sp>
      <p:sp>
        <p:nvSpPr>
          <p:cNvPr id="36866" name="Content Placeholder 4"/>
          <p:cNvSpPr>
            <a:spLocks noGrp="1"/>
          </p:cNvSpPr>
          <p:nvPr>
            <p:ph idx="1"/>
          </p:nvPr>
        </p:nvSpPr>
        <p:spPr>
          <a:xfrm>
            <a:off x="457200" y="1935163"/>
            <a:ext cx="3429000" cy="4389437"/>
          </a:xfrm>
        </p:spPr>
        <p:txBody>
          <a:bodyPr/>
          <a:lstStyle/>
          <a:p>
            <a:r>
              <a:rPr lang="en-US" smtClean="0"/>
              <a:t>Grass</a:t>
            </a:r>
          </a:p>
          <a:p>
            <a:r>
              <a:rPr lang="en-US" smtClean="0"/>
              <a:t>Cotton</a:t>
            </a:r>
          </a:p>
          <a:p>
            <a:r>
              <a:rPr lang="en-US" smtClean="0"/>
              <a:t>Wheat</a:t>
            </a:r>
          </a:p>
          <a:p>
            <a:r>
              <a:rPr lang="en-US" smtClean="0"/>
              <a:t>Prickly Pear Cactus</a:t>
            </a:r>
          </a:p>
          <a:p>
            <a:r>
              <a:rPr lang="en-US" smtClean="0"/>
              <a:t>Texas Oak Trees</a:t>
            </a:r>
          </a:p>
          <a:p>
            <a:r>
              <a:rPr lang="en-US" smtClean="0"/>
              <a:t>Mesquite Trees</a:t>
            </a:r>
          </a:p>
          <a:p>
            <a:r>
              <a:rPr lang="en-US" smtClean="0"/>
              <a:t>Bald Cypress Trees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</a:t>
            </a:r>
          </a:p>
        </p:txBody>
      </p:sp>
      <p:pic>
        <p:nvPicPr>
          <p:cNvPr id="36870" name="Picture 6" descr="grassl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02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 descr="live o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1588"/>
            <a:ext cx="4343400" cy="30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2590800" cy="742950"/>
          </a:xfrm>
        </p:spPr>
        <p:txBody>
          <a:bodyPr/>
          <a:lstStyle/>
          <a:p>
            <a:r>
              <a:rPr lang="en-US" sz="4600" smtClean="0"/>
              <a:t>Animals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3124200" cy="3170237"/>
          </a:xfrm>
        </p:spPr>
        <p:txBody>
          <a:bodyPr/>
          <a:lstStyle/>
          <a:p>
            <a:r>
              <a:rPr lang="en-US" smtClean="0"/>
              <a:t>Bald Eagle</a:t>
            </a:r>
          </a:p>
          <a:p>
            <a:r>
              <a:rPr lang="en-US" smtClean="0"/>
              <a:t>Armadillo</a:t>
            </a:r>
          </a:p>
          <a:p>
            <a:r>
              <a:rPr lang="en-US" smtClean="0"/>
              <a:t>Horned Lizard</a:t>
            </a:r>
          </a:p>
          <a:p>
            <a:r>
              <a:rPr lang="en-US" smtClean="0"/>
              <a:t>Bobcat</a:t>
            </a:r>
          </a:p>
          <a:p>
            <a:r>
              <a:rPr lang="en-US" smtClean="0"/>
              <a:t>White-tailed deer</a:t>
            </a:r>
          </a:p>
          <a:p>
            <a:r>
              <a:rPr lang="en-US" smtClean="0"/>
              <a:t>Screech Owl</a:t>
            </a:r>
          </a:p>
        </p:txBody>
      </p:sp>
      <p:pic>
        <p:nvPicPr>
          <p:cNvPr id="38917" name="Picture 5" descr="Bald_Eagle_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32004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white_tailed_deer_buc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71800"/>
            <a:ext cx="3619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>
          <a:xfrm>
            <a:off x="914400" y="838200"/>
            <a:ext cx="3124200" cy="666750"/>
          </a:xfrm>
        </p:spPr>
        <p:txBody>
          <a:bodyPr/>
          <a:lstStyle/>
          <a:p>
            <a:r>
              <a:rPr lang="en-US" sz="4600" smtClean="0"/>
              <a:t>Economics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4294967295"/>
          </p:nvPr>
        </p:nvSpPr>
        <p:spPr>
          <a:xfrm>
            <a:off x="152400" y="2286000"/>
            <a:ext cx="5486400" cy="2484438"/>
          </a:xfrm>
        </p:spPr>
        <p:txBody>
          <a:bodyPr/>
          <a:lstStyle/>
          <a:p>
            <a:r>
              <a:rPr lang="en-US" sz="3200" smtClean="0"/>
              <a:t>Ranching – dairy cattle </a:t>
            </a:r>
          </a:p>
          <a:p>
            <a:r>
              <a:rPr lang="en-US" sz="3200" smtClean="0"/>
              <a:t>Farming – cotton and grains</a:t>
            </a:r>
          </a:p>
          <a:p>
            <a:r>
              <a:rPr lang="en-US" sz="3200" smtClean="0"/>
              <a:t>Oil and gas </a:t>
            </a:r>
          </a:p>
          <a:p>
            <a:r>
              <a:rPr lang="en-US" sz="3200" smtClean="0"/>
              <a:t>Coal</a:t>
            </a:r>
          </a:p>
          <a:p>
            <a:endParaRPr lang="en-US" sz="3200" smtClean="0"/>
          </a:p>
        </p:txBody>
      </p:sp>
      <p:pic>
        <p:nvPicPr>
          <p:cNvPr id="67589" name="Picture 5" descr="Harvesting g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0" name="Picture 6" descr="Dairy co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24250"/>
            <a:ext cx="41052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52400" y="1447800"/>
            <a:ext cx="2057400" cy="838200"/>
          </a:xfrm>
        </p:spPr>
        <p:txBody>
          <a:bodyPr/>
          <a:lstStyle/>
          <a:p>
            <a:r>
              <a:rPr lang="en-US" smtClean="0"/>
              <a:t>Cities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152400" y="2895600"/>
            <a:ext cx="3276600" cy="2560638"/>
          </a:xfrm>
        </p:spPr>
        <p:txBody>
          <a:bodyPr/>
          <a:lstStyle/>
          <a:p>
            <a:r>
              <a:rPr lang="en-US" smtClean="0"/>
              <a:t>Wichita Falls</a:t>
            </a:r>
          </a:p>
          <a:p>
            <a:r>
              <a:rPr lang="en-US" smtClean="0"/>
              <a:t>Abilene</a:t>
            </a:r>
          </a:p>
          <a:p>
            <a:r>
              <a:rPr lang="en-US" smtClean="0"/>
              <a:t>Killeen</a:t>
            </a:r>
          </a:p>
          <a:p>
            <a:r>
              <a:rPr lang="en-US" smtClean="0"/>
              <a:t>Burnet</a:t>
            </a:r>
          </a:p>
          <a:p>
            <a:r>
              <a:rPr lang="en-US" smtClean="0"/>
              <a:t>Ft. Worth</a:t>
            </a:r>
          </a:p>
        </p:txBody>
      </p:sp>
      <p:pic>
        <p:nvPicPr>
          <p:cNvPr id="34822" name="Picture 6" descr="Midwestern_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90825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7" descr="fort_worth_t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789" y="843661"/>
            <a:ext cx="7772400" cy="13624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The regions of Texas are…</a:t>
            </a:r>
            <a:endParaRPr/>
          </a:p>
        </p:txBody>
      </p:sp>
      <p:sp>
        <p:nvSpPr>
          <p:cNvPr id="16386" name="Text Placeholder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31623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4000" smtClean="0"/>
              <a:t>Gulf Coastal Plain</a:t>
            </a:r>
          </a:p>
          <a:p>
            <a:pPr>
              <a:buFont typeface="Arial" charset="0"/>
              <a:buChar char="•"/>
            </a:pPr>
            <a:r>
              <a:rPr lang="en-US" sz="4000" smtClean="0"/>
              <a:t>High Plains</a:t>
            </a:r>
          </a:p>
          <a:p>
            <a:pPr>
              <a:buFont typeface="Arial" charset="0"/>
              <a:buChar char="•"/>
            </a:pPr>
            <a:r>
              <a:rPr lang="en-US" sz="4000" smtClean="0"/>
              <a:t>Central Plains</a:t>
            </a:r>
          </a:p>
          <a:p>
            <a:pPr>
              <a:buFont typeface="Arial" charset="0"/>
              <a:buChar char="•"/>
            </a:pPr>
            <a:r>
              <a:rPr lang="en-US" sz="4000" smtClean="0"/>
              <a:t>Mountains  and Basins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STOP!!!!</a:t>
            </a:r>
          </a:p>
        </p:txBody>
      </p:sp>
      <p:pic>
        <p:nvPicPr>
          <p:cNvPr id="51202" name="Picture 2" descr="C:\Documents and Settings\jkeese\Local Settings\Temporary Internet Files\Content.IE5\M1E8HEW5\MCj0429817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990600"/>
            <a:ext cx="5791200" cy="435927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Coastal Region</a:t>
            </a:r>
          </a:p>
        </p:txBody>
      </p:sp>
      <p:pic>
        <p:nvPicPr>
          <p:cNvPr id="17410" name="Content Placeholder 3" descr="coaspl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133600"/>
            <a:ext cx="3257550" cy="35052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Location of Coastal Region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Covers 1/3 of the land of Texas</a:t>
            </a:r>
          </a:p>
          <a:p>
            <a:r>
              <a:rPr lang="en-US" smtClean="0"/>
              <a:t>Northern border is Oklahoma and Arkansas </a:t>
            </a:r>
          </a:p>
          <a:p>
            <a:r>
              <a:rPr lang="en-US" smtClean="0"/>
              <a:t>Eastern border is the states of Louisiana and Arkansas</a:t>
            </a:r>
          </a:p>
          <a:p>
            <a:r>
              <a:rPr lang="en-US" smtClean="0"/>
              <a:t>Southeast border is the Gulf of Mexico </a:t>
            </a:r>
          </a:p>
          <a:p>
            <a:r>
              <a:rPr lang="en-US" smtClean="0"/>
              <a:t>Southwest border is the Rio Grande River</a:t>
            </a:r>
          </a:p>
          <a:p>
            <a:r>
              <a:rPr lang="en-US" smtClean="0"/>
              <a:t>West border is the Balcones Escarpment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4"/>
          <p:cNvSpPr>
            <a:spLocks noGrp="1"/>
          </p:cNvSpPr>
          <p:nvPr>
            <p:ph type="title"/>
          </p:nvPr>
        </p:nvSpPr>
        <p:spPr>
          <a:xfrm>
            <a:off x="1143000" y="457200"/>
            <a:ext cx="3733800" cy="666750"/>
          </a:xfrm>
        </p:spPr>
        <p:txBody>
          <a:bodyPr/>
          <a:lstStyle/>
          <a:p>
            <a:r>
              <a:rPr lang="en-US" sz="4600" smtClean="0"/>
              <a:t>Landforms…..</a:t>
            </a:r>
          </a:p>
        </p:txBody>
      </p:sp>
      <p:sp>
        <p:nvSpPr>
          <p:cNvPr id="29698" name="Content Placeholder 5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486400"/>
          </a:xfrm>
        </p:spPr>
        <p:txBody>
          <a:bodyPr/>
          <a:lstStyle/>
          <a:p>
            <a:r>
              <a:rPr lang="en-US" sz="2400" smtClean="0"/>
              <a:t>Hill Country  - an area of hills along the Balcones Fault and is a transitional area between the High Plains and the Gulf Coastal Plains</a:t>
            </a:r>
          </a:p>
          <a:p>
            <a:r>
              <a:rPr lang="en-US" sz="2400" smtClean="0"/>
              <a:t>Balcones Escarpment</a:t>
            </a:r>
          </a:p>
          <a:p>
            <a:r>
              <a:rPr lang="en-US" sz="2400" smtClean="0"/>
              <a:t>Numerous rivers including: Sabine River, Neches River, Trinity River, Brazos River, Colorado River, Guadalupe River, San Antonio River, Nueces River, and Rio Grande River</a:t>
            </a:r>
          </a:p>
          <a:p>
            <a:r>
              <a:rPr lang="en-US" sz="2400" smtClean="0"/>
              <a:t>Gulf of Mexico</a:t>
            </a:r>
          </a:p>
          <a:p>
            <a:endParaRPr lang="en-US" sz="2400" smtClean="0"/>
          </a:p>
          <a:p>
            <a:r>
              <a:rPr lang="en-US" sz="2400" smtClean="0"/>
              <a:t>Elevation: 0 feet – 1,640 feet</a:t>
            </a:r>
            <a:endParaRPr lang="en-US" sz="2400" smtClean="0">
              <a:latin typeface="Juice ITC" pitchFamily="82" charset="0"/>
            </a:endParaRPr>
          </a:p>
        </p:txBody>
      </p:sp>
      <p:pic>
        <p:nvPicPr>
          <p:cNvPr id="29700" name="Picture 4" descr="Texas_Hill_Count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3352800" cy="838200"/>
          </a:xfrm>
        </p:spPr>
        <p:txBody>
          <a:bodyPr/>
          <a:lstStyle/>
          <a:p>
            <a:r>
              <a:rPr lang="en-US" smtClean="0"/>
              <a:t>Climate…….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324600" cy="1951038"/>
          </a:xfrm>
        </p:spPr>
        <p:txBody>
          <a:bodyPr/>
          <a:lstStyle/>
          <a:p>
            <a:r>
              <a:rPr lang="en-US" smtClean="0"/>
              <a:t>Hot and humid</a:t>
            </a:r>
          </a:p>
          <a:p>
            <a:r>
              <a:rPr lang="en-US" smtClean="0"/>
              <a:t>12 – more than 48 inches of rain per year</a:t>
            </a:r>
          </a:p>
          <a:p>
            <a:r>
              <a:rPr lang="en-US" smtClean="0"/>
              <a:t>Tornadoes </a:t>
            </a:r>
          </a:p>
          <a:p>
            <a:r>
              <a:rPr lang="en-US" smtClean="0"/>
              <a:t>Hurricanes  </a:t>
            </a:r>
          </a:p>
          <a:p>
            <a:endParaRPr lang="en-US" smtClean="0"/>
          </a:p>
        </p:txBody>
      </p:sp>
      <p:pic>
        <p:nvPicPr>
          <p:cNvPr id="19460" name="Picture 3" descr="C:\Users\Kyle\AppData\Local\Microsoft\Windows\Temporary Internet Files\Content.IE5\6QNIV4PG\MCj0424484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0"/>
            <a:ext cx="19558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hurricane-weather-op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70275"/>
            <a:ext cx="3600450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thunderstor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1905000" cy="742950"/>
          </a:xfrm>
        </p:spPr>
        <p:txBody>
          <a:bodyPr/>
          <a:lstStyle/>
          <a:p>
            <a:r>
              <a:rPr lang="en-US" sz="4800" smtClean="0">
                <a:latin typeface="Constantia" pitchFamily="18" charset="0"/>
              </a:rPr>
              <a:t>Plants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229600" cy="3810000"/>
          </a:xfrm>
        </p:spPr>
        <p:txBody>
          <a:bodyPr/>
          <a:lstStyle/>
          <a:p>
            <a:r>
              <a:rPr lang="en-US" smtClean="0"/>
              <a:t>Numerous trees including : pine, oak, maple, and ash.</a:t>
            </a:r>
          </a:p>
          <a:p>
            <a:r>
              <a:rPr lang="en-US" smtClean="0"/>
              <a:t>Tall grasses</a:t>
            </a:r>
          </a:p>
          <a:p>
            <a:r>
              <a:rPr lang="en-US" smtClean="0"/>
              <a:t>Wildflowers</a:t>
            </a:r>
          </a:p>
          <a:p>
            <a:r>
              <a:rPr lang="en-US" smtClean="0"/>
              <a:t>Holly</a:t>
            </a:r>
          </a:p>
          <a:p>
            <a:r>
              <a:rPr lang="en-US" smtClean="0"/>
              <a:t>Red Mulberry</a:t>
            </a:r>
          </a:p>
          <a:p>
            <a:r>
              <a:rPr lang="en-US" smtClean="0"/>
              <a:t>Red Chokecherry</a:t>
            </a:r>
          </a:p>
          <a:p>
            <a:r>
              <a:rPr lang="en-US" smtClean="0"/>
              <a:t>Water Lily</a:t>
            </a:r>
          </a:p>
          <a:p>
            <a:r>
              <a:rPr lang="en-US" smtClean="0"/>
              <a:t>Cattails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24580" name="Picture 3" descr="C:\Users\Kyle\AppData\Local\Microsoft\Windows\Temporary Internet Files\Content.IE5\0S3CT1VI\MPj0428483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Maple-Tree-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19400"/>
            <a:ext cx="19970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piney-woods-tre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33600"/>
            <a:ext cx="330517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Content Placeholder 3" descr="indian blanke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533400"/>
            <a:ext cx="2768600" cy="2324100"/>
          </a:xfrm>
        </p:spPr>
      </p:pic>
      <p:pic>
        <p:nvPicPr>
          <p:cNvPr id="37890" name="Picture 4" descr="blue s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32131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" descr="standing cypress pictur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71800"/>
            <a:ext cx="160020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6858000" y="28956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1800"/>
              <a:t>Indian Blanket</a:t>
            </a:r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6629400" y="63246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1800"/>
              <a:t>Blue Sage</a:t>
            </a:r>
          </a:p>
        </p:txBody>
      </p: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2057400" y="62484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1800"/>
              <a:t>Standing Cypress</a:t>
            </a:r>
          </a:p>
        </p:txBody>
      </p:sp>
      <p:pic>
        <p:nvPicPr>
          <p:cNvPr id="37897" name="Picture 5" descr="intro_content_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286000" y="25146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Bluebonnets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2971800" cy="666750"/>
          </a:xfrm>
        </p:spPr>
        <p:txBody>
          <a:bodyPr/>
          <a:lstStyle/>
          <a:p>
            <a:r>
              <a:rPr lang="en-US" sz="4600" smtClean="0">
                <a:latin typeface="Constantia" pitchFamily="18" charset="0"/>
              </a:rPr>
              <a:t>Animals….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095"/>
            <a:ext cx="8229600" cy="490550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Hundreds of birds including: quail,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hawks, owls, and bald eagles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Fresh water fish including: catfish,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trout, and bass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Sea life found in the Gulf of Mexico: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oysters, crab, shrimp, dolphins, sharks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White tail deer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Armadillos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Foxes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Beaver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Skunks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River otters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Bobcats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Alligators in the marshes!!!  Some weigh up to 500 </a:t>
            </a:r>
            <a:r>
              <a:rPr lang="en-US" sz="2400" dirty="0" err="1" smtClean="0"/>
              <a:t>lbs</a:t>
            </a:r>
            <a:r>
              <a:rPr lang="en-US" sz="2400" dirty="0" smtClean="0"/>
              <a:t>!!!</a:t>
            </a:r>
          </a:p>
        </p:txBody>
      </p:sp>
      <p:pic>
        <p:nvPicPr>
          <p:cNvPr id="25604" name="Picture 4" descr="alligator_at_brazos_bend_state_park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944" y="3657600"/>
            <a:ext cx="49720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river o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304800"/>
            <a:ext cx="3004337" cy="200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21470" y="2328209"/>
            <a:ext cx="1238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Rounded MT Bold" pitchFamily="34" charset="0"/>
              </a:rPr>
              <a:t>River Otters</a:t>
            </a:r>
            <a:endParaRPr lang="en-US" sz="1400" dirty="0"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3426" y="5314950"/>
            <a:ext cx="921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Rounded MT Bold" pitchFamily="34" charset="0"/>
              </a:rPr>
              <a:t>Alligator</a:t>
            </a:r>
            <a:endParaRPr lang="en-US" sz="1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3429000" cy="819150"/>
          </a:xfrm>
        </p:spPr>
        <p:txBody>
          <a:bodyPr/>
          <a:lstStyle/>
          <a:p>
            <a:r>
              <a:rPr lang="en-US" smtClean="0"/>
              <a:t>Economics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715000" cy="2713038"/>
          </a:xfrm>
        </p:spPr>
        <p:txBody>
          <a:bodyPr/>
          <a:lstStyle/>
          <a:p>
            <a:r>
              <a:rPr lang="en-US" smtClean="0"/>
              <a:t>Farming – oranges, grapefruit, vegetables, cotton, grain</a:t>
            </a:r>
          </a:p>
          <a:p>
            <a:r>
              <a:rPr lang="en-US" smtClean="0"/>
              <a:t>Ranching – cattle</a:t>
            </a:r>
          </a:p>
          <a:p>
            <a:r>
              <a:rPr lang="en-US" smtClean="0"/>
              <a:t>Fishing – fish and shrimp</a:t>
            </a:r>
          </a:p>
          <a:p>
            <a:r>
              <a:rPr lang="en-US" smtClean="0"/>
              <a:t>Oil and gas</a:t>
            </a:r>
          </a:p>
          <a:p>
            <a:r>
              <a:rPr lang="en-US" smtClean="0"/>
              <a:t>Shipping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21509" name="Picture 5" descr="shri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503488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port-of-brownsvi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14800"/>
            <a:ext cx="4419600" cy="25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2362200" cy="838200"/>
          </a:xfrm>
        </p:spPr>
        <p:txBody>
          <a:bodyPr/>
          <a:lstStyle/>
          <a:p>
            <a:r>
              <a:rPr lang="en-US" smtClean="0"/>
              <a:t>Cities</a:t>
            </a:r>
          </a:p>
        </p:txBody>
      </p:sp>
      <p:sp>
        <p:nvSpPr>
          <p:cNvPr id="20483" name="Content Placeholder 5"/>
          <p:cNvSpPr>
            <a:spLocks noGrp="1"/>
          </p:cNvSpPr>
          <p:nvPr>
            <p:ph idx="1"/>
          </p:nvPr>
        </p:nvSpPr>
        <p:spPr>
          <a:xfrm>
            <a:off x="381000" y="1295400"/>
            <a:ext cx="3276600" cy="5334000"/>
          </a:xfrm>
        </p:spPr>
        <p:txBody>
          <a:bodyPr/>
          <a:lstStyle/>
          <a:p>
            <a:r>
              <a:rPr lang="en-US" smtClean="0"/>
              <a:t>Texarkana</a:t>
            </a:r>
          </a:p>
          <a:p>
            <a:r>
              <a:rPr lang="en-US" smtClean="0"/>
              <a:t>Dallas</a:t>
            </a:r>
          </a:p>
          <a:p>
            <a:r>
              <a:rPr lang="en-US" smtClean="0"/>
              <a:t>Waco</a:t>
            </a:r>
          </a:p>
          <a:p>
            <a:r>
              <a:rPr lang="en-US" smtClean="0"/>
              <a:t>Austin </a:t>
            </a:r>
          </a:p>
          <a:p>
            <a:r>
              <a:rPr lang="en-US" smtClean="0"/>
              <a:t>San Antonio </a:t>
            </a:r>
          </a:p>
          <a:p>
            <a:r>
              <a:rPr lang="en-US" smtClean="0"/>
              <a:t>Corpus Christi </a:t>
            </a:r>
          </a:p>
          <a:p>
            <a:r>
              <a:rPr lang="en-US" smtClean="0"/>
              <a:t>Houston</a:t>
            </a:r>
          </a:p>
          <a:p>
            <a:r>
              <a:rPr lang="en-US" smtClean="0"/>
              <a:t>Galveston</a:t>
            </a:r>
          </a:p>
          <a:p>
            <a:r>
              <a:rPr lang="en-US" smtClean="0"/>
              <a:t>Laredo</a:t>
            </a:r>
          </a:p>
          <a:p>
            <a:r>
              <a:rPr lang="en-US" smtClean="0"/>
              <a:t>Brownsville </a:t>
            </a:r>
          </a:p>
          <a:p>
            <a:endParaRPr lang="en-US" smtClean="0"/>
          </a:p>
        </p:txBody>
      </p:sp>
      <p:pic>
        <p:nvPicPr>
          <p:cNvPr id="20485" name="Picture 5" descr="C:\Users\Kyle\AppData\Local\Microsoft\Windows\Temporary Internet Files\Content.IE5\0S3CT1VI\MPj0403227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23622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austin-texas-state-capitol-building-585x3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3929063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Dallas_Skyline_n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3657600" cy="20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Welcome to the Mountains and Basins!!</a:t>
            </a:r>
            <a:endParaRPr lang="en-US" dirty="0"/>
          </a:p>
        </p:txBody>
      </p:sp>
      <p:pic>
        <p:nvPicPr>
          <p:cNvPr id="52226" name="Content Placeholder 3" descr="MB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514600"/>
            <a:ext cx="3914775" cy="3733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Location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smtClean="0">
                <a:latin typeface="Haettenschweiler" pitchFamily="34" charset="0"/>
              </a:rPr>
              <a:t>Far west Texas </a:t>
            </a:r>
          </a:p>
          <a:p>
            <a:r>
              <a:rPr lang="en-US" sz="4400" smtClean="0">
                <a:latin typeface="Haettenschweiler" pitchFamily="34" charset="0"/>
              </a:rPr>
              <a:t>East border near Pecos River </a:t>
            </a:r>
          </a:p>
          <a:p>
            <a:r>
              <a:rPr lang="en-US" sz="4400" smtClean="0">
                <a:latin typeface="Haettenschweiler" pitchFamily="34" charset="0"/>
              </a:rPr>
              <a:t>South border is the Rio Grande </a:t>
            </a:r>
          </a:p>
          <a:p>
            <a:r>
              <a:rPr lang="en-US" sz="4400" smtClean="0">
                <a:latin typeface="Haettenschweiler" pitchFamily="34" charset="0"/>
              </a:rPr>
              <a:t>North border is New Mexico </a:t>
            </a:r>
          </a:p>
          <a:p>
            <a:endParaRPr lang="en-US" smtClean="0"/>
          </a:p>
        </p:txBody>
      </p:sp>
      <p:pic>
        <p:nvPicPr>
          <p:cNvPr id="53251" name="Picture 3" descr="thumbnailCA475D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3657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6400800" cy="666750"/>
          </a:xfrm>
        </p:spPr>
        <p:txBody>
          <a:bodyPr/>
          <a:lstStyle/>
          <a:p>
            <a:r>
              <a:rPr lang="en-US" sz="3600" b="1" smtClean="0"/>
              <a:t>Landforms/Geographic Features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239000" cy="3962400"/>
          </a:xfrm>
        </p:spPr>
        <p:txBody>
          <a:bodyPr/>
          <a:lstStyle/>
          <a:p>
            <a:r>
              <a:rPr lang="en-US" sz="2800" smtClean="0"/>
              <a:t>Mountain Ranges: Chisos Mountains, Davis Mountains, Guadalupe Mountains</a:t>
            </a:r>
          </a:p>
          <a:p>
            <a:r>
              <a:rPr lang="en-US" sz="2800" smtClean="0"/>
              <a:t>Guadalupe Peak</a:t>
            </a:r>
          </a:p>
          <a:p>
            <a:r>
              <a:rPr lang="en-US" sz="2800" smtClean="0"/>
              <a:t>Plateaus</a:t>
            </a:r>
          </a:p>
          <a:p>
            <a:r>
              <a:rPr lang="en-US" sz="2800" smtClean="0"/>
              <a:t>Basins</a:t>
            </a:r>
          </a:p>
          <a:p>
            <a:r>
              <a:rPr lang="en-US" sz="2800" smtClean="0"/>
              <a:t>Desert</a:t>
            </a:r>
          </a:p>
          <a:p>
            <a:r>
              <a:rPr lang="en-US" sz="2800" smtClean="0"/>
              <a:t>Pecos River</a:t>
            </a:r>
          </a:p>
          <a:p>
            <a:r>
              <a:rPr lang="en-US" sz="2800" smtClean="0"/>
              <a:t>Rio Grande River</a:t>
            </a:r>
          </a:p>
        </p:txBody>
      </p:sp>
      <p:pic>
        <p:nvPicPr>
          <p:cNvPr id="59399" name="Picture 7" descr="dese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Guadalupe Pe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1" name="Picture 9" descr="mountains and dese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863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666750"/>
          </a:xfrm>
        </p:spPr>
        <p:txBody>
          <a:bodyPr/>
          <a:lstStyle/>
          <a:p>
            <a:r>
              <a:rPr lang="en-US" sz="4600" smtClean="0"/>
              <a:t>Climate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48000"/>
          </a:xfrm>
        </p:spPr>
        <p:txBody>
          <a:bodyPr/>
          <a:lstStyle/>
          <a:p>
            <a:r>
              <a:rPr lang="en-US" sz="4000" smtClean="0">
                <a:latin typeface="Haettenschweiler" pitchFamily="34" charset="0"/>
              </a:rPr>
              <a:t>Driest part of state </a:t>
            </a:r>
          </a:p>
          <a:p>
            <a:r>
              <a:rPr lang="en-US" sz="4000" smtClean="0">
                <a:latin typeface="Haettenschweiler" pitchFamily="34" charset="0"/>
              </a:rPr>
              <a:t>8 inches of rain per year in the basins </a:t>
            </a:r>
          </a:p>
          <a:p>
            <a:r>
              <a:rPr lang="en-US" sz="4000" smtClean="0">
                <a:latin typeface="Haettenschweiler" pitchFamily="34" charset="0"/>
              </a:rPr>
              <a:t>20 inches of rain per year in the mountains </a:t>
            </a:r>
          </a:p>
          <a:p>
            <a:r>
              <a:rPr lang="en-US" sz="4000" smtClean="0">
                <a:latin typeface="Haettenschweiler" pitchFamily="34" charset="0"/>
              </a:rPr>
              <a:t>Hot days, cool nights</a:t>
            </a:r>
          </a:p>
          <a:p>
            <a:endParaRPr lang="en-US" smtClean="0"/>
          </a:p>
        </p:txBody>
      </p:sp>
      <p:pic>
        <p:nvPicPr>
          <p:cNvPr id="55300" name="Picture 3" descr="C:\Documents and Settings\jkeese\Local Settings\Temporary Internet Files\Content.IE5\UJ9BMXF6\MMj0395729000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953000"/>
            <a:ext cx="2133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4" descr="C:\Documents and Settings\jkeese\Local Settings\Temporary Internet Files\Content.IE5\U4G9BL0V\MCj0425790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0"/>
            <a:ext cx="15335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3810000" cy="666750"/>
          </a:xfrm>
        </p:spPr>
        <p:txBody>
          <a:bodyPr/>
          <a:lstStyle/>
          <a:p>
            <a:r>
              <a:rPr lang="en-US" sz="4600" smtClean="0"/>
              <a:t>Plants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2971800" cy="6556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3200" smtClean="0"/>
              <a:t>Chollo Cactus</a:t>
            </a:r>
          </a:p>
          <a:p>
            <a:pPr>
              <a:buFont typeface="Wingdings 2" pitchFamily="18" charset="2"/>
              <a:buNone/>
            </a:pPr>
            <a:endParaRPr lang="en-US" sz="3200" smtClean="0"/>
          </a:p>
        </p:txBody>
      </p:sp>
      <p:pic>
        <p:nvPicPr>
          <p:cNvPr id="57348" name="Picture 3" descr="C:\Documents and Settings\jkeese\Local Settings\Temporary Internet Files\Content.IE5\UJ9BMXF6\MPPH01402J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00600"/>
            <a:ext cx="27432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 descr="cholla cac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85800"/>
            <a:ext cx="2743200" cy="19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1" name="Picture 7" descr="mesqu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457200" y="32766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Mesquite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533400" y="51816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Sagebrush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3429000" cy="514350"/>
          </a:xfrm>
        </p:spPr>
        <p:txBody>
          <a:bodyPr/>
          <a:lstStyle/>
          <a:p>
            <a:r>
              <a:rPr lang="en-US" sz="4600" smtClean="0"/>
              <a:t>Animals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533400" y="1208088"/>
            <a:ext cx="4114800" cy="564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Javelina</a:t>
            </a:r>
          </a:p>
          <a:p>
            <a:pPr>
              <a:spcBef>
                <a:spcPct val="50000"/>
              </a:spcBef>
            </a:pPr>
            <a:r>
              <a:rPr lang="en-US" sz="2800"/>
              <a:t>Roadrunner</a:t>
            </a:r>
          </a:p>
          <a:p>
            <a:pPr>
              <a:spcBef>
                <a:spcPct val="50000"/>
              </a:spcBef>
            </a:pPr>
            <a:r>
              <a:rPr lang="en-US" sz="2800"/>
              <a:t>Grey-banded King Snake</a:t>
            </a:r>
          </a:p>
          <a:p>
            <a:pPr>
              <a:spcBef>
                <a:spcPct val="50000"/>
              </a:spcBef>
            </a:pPr>
            <a:r>
              <a:rPr lang="en-US" sz="2800"/>
              <a:t>Lizard</a:t>
            </a:r>
          </a:p>
          <a:p>
            <a:pPr>
              <a:spcBef>
                <a:spcPct val="50000"/>
              </a:spcBef>
            </a:pPr>
            <a:r>
              <a:rPr lang="en-US" sz="2800"/>
              <a:t>Scorpion</a:t>
            </a:r>
          </a:p>
          <a:p>
            <a:pPr>
              <a:spcBef>
                <a:spcPct val="50000"/>
              </a:spcBef>
            </a:pPr>
            <a:r>
              <a:rPr lang="en-US" sz="2800"/>
              <a:t>Horned Toad</a:t>
            </a:r>
          </a:p>
          <a:p>
            <a:pPr>
              <a:spcBef>
                <a:spcPct val="50000"/>
              </a:spcBef>
            </a:pPr>
            <a:r>
              <a:rPr lang="en-US" sz="2800"/>
              <a:t>Rattlesnake</a:t>
            </a:r>
          </a:p>
          <a:p>
            <a:pPr>
              <a:spcBef>
                <a:spcPct val="50000"/>
              </a:spcBef>
            </a:pPr>
            <a:r>
              <a:rPr lang="en-US" sz="2800"/>
              <a:t>Armadillo</a:t>
            </a:r>
          </a:p>
          <a:p>
            <a:pPr>
              <a:spcBef>
                <a:spcPct val="50000"/>
              </a:spcBef>
            </a:pPr>
            <a:r>
              <a:rPr lang="en-US" sz="2800"/>
              <a:t>Coyote</a:t>
            </a:r>
          </a:p>
        </p:txBody>
      </p:sp>
      <p:pic>
        <p:nvPicPr>
          <p:cNvPr id="58375" name="Picture 7" descr="javel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2819400" cy="20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6" name="Picture 8" descr="horned t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2933700" cy="20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7" name="Picture 9" descr="Nine-banded_Armadill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3276600" cy="19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901</TotalTime>
  <Words>734</Words>
  <Application>Microsoft Macintosh PowerPoint</Application>
  <PresentationFormat>On-screen Show (4:3)</PresentationFormat>
  <Paragraphs>222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Flow</vt:lpstr>
      <vt:lpstr>PowerPoint Presentation</vt:lpstr>
      <vt:lpstr>What are the Regions of Texas?</vt:lpstr>
      <vt:lpstr>The regions of Texas are…</vt:lpstr>
      <vt:lpstr>Welcome to the Mountains and Basins!!</vt:lpstr>
      <vt:lpstr>Location</vt:lpstr>
      <vt:lpstr>Landforms/Geographic Features</vt:lpstr>
      <vt:lpstr>Climate</vt:lpstr>
      <vt:lpstr>Plants</vt:lpstr>
      <vt:lpstr>Animals</vt:lpstr>
      <vt:lpstr>Economics</vt:lpstr>
      <vt:lpstr>Cities</vt:lpstr>
      <vt:lpstr>STOP…………….</vt:lpstr>
      <vt:lpstr>High Plains “aka” Great Plains</vt:lpstr>
      <vt:lpstr>Location of High Plains </vt:lpstr>
      <vt:lpstr>Landforms/Geographic Features </vt:lpstr>
      <vt:lpstr>Climate</vt:lpstr>
      <vt:lpstr>Plants</vt:lpstr>
      <vt:lpstr>Animals</vt:lpstr>
      <vt:lpstr>Economics</vt:lpstr>
      <vt:lpstr>High Plains Cities</vt:lpstr>
      <vt:lpstr>STOP…………….</vt:lpstr>
      <vt:lpstr>Central Plains</vt:lpstr>
      <vt:lpstr>Location of Central Plains</vt:lpstr>
      <vt:lpstr>Landforms of Central Plains</vt:lpstr>
      <vt:lpstr>Climate</vt:lpstr>
      <vt:lpstr>Plants</vt:lpstr>
      <vt:lpstr>Animals</vt:lpstr>
      <vt:lpstr>Economics</vt:lpstr>
      <vt:lpstr>Cities</vt:lpstr>
      <vt:lpstr>STOP!!!!</vt:lpstr>
      <vt:lpstr>Coastal Region</vt:lpstr>
      <vt:lpstr>Location of Coastal Region</vt:lpstr>
      <vt:lpstr>Landforms…..</vt:lpstr>
      <vt:lpstr>Climate…….</vt:lpstr>
      <vt:lpstr>Plants</vt:lpstr>
      <vt:lpstr>PowerPoint Presentation</vt:lpstr>
      <vt:lpstr>Animals….</vt:lpstr>
      <vt:lpstr>Economics</vt:lpstr>
      <vt:lpstr>Cities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Regions Powerpoint</dc:title>
  <dc:creator>Kyle</dc:creator>
  <cp:lastModifiedBy>Adrian Metzger</cp:lastModifiedBy>
  <cp:revision>61</cp:revision>
  <dcterms:created xsi:type="dcterms:W3CDTF">2008-08-19T02:12:21Z</dcterms:created>
  <dcterms:modified xsi:type="dcterms:W3CDTF">2016-09-14T17:50:43Z</dcterms:modified>
</cp:coreProperties>
</file>